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2"/>
  </p:notesMasterIdLst>
  <p:sldIdLst>
    <p:sldId id="256" r:id="rId9"/>
    <p:sldId id="632" r:id="rId10"/>
    <p:sldId id="634" r:id="rId11"/>
    <p:sldId id="640" r:id="rId12"/>
    <p:sldId id="648" r:id="rId13"/>
    <p:sldId id="641" r:id="rId14"/>
    <p:sldId id="642" r:id="rId15"/>
    <p:sldId id="643" r:id="rId16"/>
    <p:sldId id="644" r:id="rId17"/>
    <p:sldId id="645" r:id="rId18"/>
    <p:sldId id="646" r:id="rId19"/>
    <p:sldId id="647" r:id="rId20"/>
    <p:sldId id="626" r:id="rId2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</p14:sldIdLst>
        </p14:section>
        <p14:section name="Presentation" id="{6ECFEE84-0763-4195-A954-1A6BD7FD1EFF}">
          <p14:sldIdLst>
            <p14:sldId id="632"/>
            <p14:sldId id="634"/>
            <p14:sldId id="640"/>
            <p14:sldId id="648"/>
            <p14:sldId id="641"/>
            <p14:sldId id="642"/>
            <p14:sldId id="643"/>
            <p14:sldId id="644"/>
            <p14:sldId id="645"/>
            <p14:sldId id="646"/>
            <p14:sldId id="647"/>
            <p14:sldId id="626"/>
          </p14:sldIdLst>
        </p14:section>
        <p14:section name="Exit" id="{26D33BE0-B19C-465D-8801-1598009CC09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55950" autoAdjust="0"/>
  </p:normalViewPr>
  <p:slideViewPr>
    <p:cSldViewPr snapToGrid="0">
      <p:cViewPr varScale="1">
        <p:scale>
          <a:sx n="107" d="100"/>
          <a:sy n="107" d="100"/>
        </p:scale>
        <p:origin x="498" y="9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71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17-04-2017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17-04-2017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4/17/2017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4/17/2017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App Insights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Samir Bellouti</a:t>
            </a:r>
          </a:p>
          <a:p>
            <a:r>
              <a:rPr lang="en-US" dirty="0"/>
              <a:t>Software Architect / </a:t>
            </a:r>
            <a:r>
              <a:rPr lang="en-US" dirty="0" err="1"/>
              <a:t>Sabbel</a:t>
            </a:r>
            <a:r>
              <a:rPr lang="en-US" dirty="0"/>
              <a:t> Conseils Inc.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"/>
            <a:ext cx="12192000" cy="61722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569464" y="4017153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12378" y="3982478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862794" y="3966091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>
          <a:xfrm flipH="1">
            <a:off x="1780032" y="2856500"/>
            <a:ext cx="661416" cy="646176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2995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762" y="295279"/>
            <a:ext cx="4819498" cy="6126480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Available entities with related properties are displayed on the left</a:t>
            </a:r>
          </a:p>
          <a:p>
            <a:r>
              <a:rPr lang="en-US" sz="2800" dirty="0"/>
              <a:t>Works with pipes: every pipe means a new table created behind the scenes</a:t>
            </a:r>
          </a:p>
          <a:p>
            <a:r>
              <a:rPr lang="en-US" sz="2800" dirty="0"/>
              <a:t>Always narrow the timeframe for which you do your query (huge performance impact on the query)</a:t>
            </a:r>
          </a:p>
          <a:p>
            <a:r>
              <a:rPr lang="en-US" sz="2800" u="sng" dirty="0"/>
              <a:t>Do not forget to take into account the sampling model you have chosen</a:t>
            </a:r>
            <a:endParaRPr lang="en-CA" sz="2800" u="sng" dirty="0"/>
          </a:p>
        </p:txBody>
      </p:sp>
    </p:spTree>
    <p:extLst>
      <p:ext uri="{BB962C8B-B14F-4D97-AF65-F5344CB8AC3E}">
        <p14:creationId xmlns:p14="http://schemas.microsoft.com/office/powerpoint/2010/main" val="255065348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sampling &amp; Configuration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427110" y="1975628"/>
            <a:ext cx="6113649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By default, App Insights records all the data sent (1:1)</a:t>
            </a:r>
          </a:p>
          <a:p>
            <a:r>
              <a:rPr lang="en-CA" sz="2800" dirty="0"/>
              <a:t>You can configure data sampling policies (Application side)</a:t>
            </a:r>
          </a:p>
          <a:p>
            <a:r>
              <a:rPr lang="en-CA" sz="2800" dirty="0"/>
              <a:t>You can filter the data sent to App Insights </a:t>
            </a:r>
          </a:p>
          <a:p>
            <a:r>
              <a:rPr lang="en-CA" sz="2800" dirty="0"/>
              <a:t>Data sampling has an impact on the cost and the way you write custom queries</a:t>
            </a:r>
          </a:p>
          <a:p>
            <a:r>
              <a:rPr lang="en-CA" sz="2800" dirty="0"/>
              <a:t>You can set a daily data cap to control costs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483" y="1041304"/>
            <a:ext cx="5661377" cy="541436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7132320" y="4017153"/>
            <a:ext cx="228600" cy="570087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</p:cNvCxnSpPr>
          <p:nvPr/>
        </p:nvCxnSpPr>
        <p:spPr>
          <a:xfrm flipV="1">
            <a:off x="9354312" y="1273842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10104326" y="1195935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18231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code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2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App Insights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745197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It is an Application Performance Monitoring (APM)</a:t>
            </a:r>
          </a:p>
          <a:p>
            <a:r>
              <a:rPr lang="en-CA" sz="2800" dirty="0"/>
              <a:t>Gives you the ability monitor your application after it is deployed with </a:t>
            </a:r>
            <a:r>
              <a:rPr lang="en-CA" sz="2800" u="sng" dirty="0"/>
              <a:t>a sufficient level of details for a developer</a:t>
            </a:r>
          </a:p>
          <a:p>
            <a:r>
              <a:rPr lang="en-CA" sz="2800" dirty="0"/>
              <a:t>Adds telemetry to your development lifecycle</a:t>
            </a:r>
          </a:p>
          <a:p>
            <a:r>
              <a:rPr lang="en-CA" sz="2800" dirty="0"/>
              <a:t>Helps your team detect issues </a:t>
            </a:r>
            <a:r>
              <a:rPr lang="en-CA" sz="2800" u="sng" dirty="0"/>
              <a:t>before customers start to complaint</a:t>
            </a:r>
          </a:p>
          <a:p>
            <a:r>
              <a:rPr lang="en-CA" sz="2800" dirty="0"/>
              <a:t>Other APMs: App Dynamics, </a:t>
            </a:r>
            <a:r>
              <a:rPr lang="en-CA" sz="2800" dirty="0" err="1"/>
              <a:t>Raygun</a:t>
            </a:r>
            <a:r>
              <a:rPr lang="en-CA" sz="2800" dirty="0"/>
              <a:t>, new relic….</a:t>
            </a:r>
          </a:p>
          <a:p>
            <a:endParaRPr lang="en-CA" dirty="0"/>
          </a:p>
        </p:txBody>
      </p:sp>
      <p:pic>
        <p:nvPicPr>
          <p:cNvPr id="1026" name="Picture 2" descr="Image result for app insight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08" y="2273125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29230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it work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Can be used on Azure or on premise</a:t>
            </a:r>
          </a:p>
          <a:p>
            <a:r>
              <a:rPr lang="en-CA" sz="2800" dirty="0"/>
              <a:t>Intercepts inbound and outbound requests and logs data </a:t>
            </a:r>
            <a:r>
              <a:rPr lang="en-CA" sz="2800" u="sng" dirty="0"/>
              <a:t>asynchronously</a:t>
            </a:r>
          </a:p>
          <a:p>
            <a:r>
              <a:rPr lang="en-CA" sz="2800" dirty="0"/>
              <a:t>Data is kept for 90 days</a:t>
            </a:r>
          </a:p>
          <a:p>
            <a:r>
              <a:rPr lang="en-CA" sz="2800" dirty="0"/>
              <a:t>You’re billed according to the amount of data received by App Insights</a:t>
            </a:r>
          </a:p>
          <a:p>
            <a:r>
              <a:rPr lang="en-CA" sz="2800" dirty="0"/>
              <a:t>The impact on the performance is very limited</a:t>
            </a:r>
          </a:p>
        </p:txBody>
      </p:sp>
    </p:spTree>
    <p:extLst>
      <p:ext uri="{BB962C8B-B14F-4D97-AF65-F5344CB8AC3E}">
        <p14:creationId xmlns:p14="http://schemas.microsoft.com/office/powerpoint/2010/main" val="97648119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can it track?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087" y="295279"/>
            <a:ext cx="5081257" cy="6060887"/>
          </a:xfrm>
          <a:prstGeom prst="rect">
            <a:avLst/>
          </a:prstGeom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756172"/>
            <a:ext cx="6757461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/>
              <a:t>Server response time</a:t>
            </a:r>
          </a:p>
          <a:p>
            <a:r>
              <a:rPr lang="en-CA" sz="2400" dirty="0"/>
              <a:t>Page view load time</a:t>
            </a:r>
          </a:p>
          <a:p>
            <a:r>
              <a:rPr lang="en-CA" sz="2400" dirty="0"/>
              <a:t>Server requests</a:t>
            </a:r>
          </a:p>
          <a:p>
            <a:r>
              <a:rPr lang="en-CA" sz="2400" dirty="0"/>
              <a:t>Failed requests </a:t>
            </a:r>
          </a:p>
          <a:p>
            <a:r>
              <a:rPr lang="en-CA" sz="2400" dirty="0"/>
              <a:t>Exceptions</a:t>
            </a:r>
          </a:p>
          <a:p>
            <a:r>
              <a:rPr lang="en-CA" sz="2400" dirty="0"/>
              <a:t>Real time monitoring</a:t>
            </a:r>
          </a:p>
          <a:p>
            <a:r>
              <a:rPr lang="en-CA" sz="2400" dirty="0"/>
              <a:t>Dependencies performance and failure</a:t>
            </a:r>
          </a:p>
          <a:p>
            <a:r>
              <a:rPr lang="en-CA" sz="2400" dirty="0"/>
              <a:t>Custom events</a:t>
            </a:r>
          </a:p>
          <a:p>
            <a:r>
              <a:rPr lang="en-CA" sz="2400" dirty="0"/>
              <a:t>Users’ behavior</a:t>
            </a:r>
          </a:p>
          <a:p>
            <a:r>
              <a:rPr lang="en-CA" sz="2400" dirty="0"/>
              <a:t>You can set alerts based on recorded metrics</a:t>
            </a:r>
          </a:p>
          <a:p>
            <a:r>
              <a:rPr lang="en-CA" sz="2400" dirty="0"/>
              <a:t>Tracing, profiling (new)….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76088169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36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Real Time Monitoring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15" y="1005244"/>
            <a:ext cx="12192000" cy="544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5981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Application Map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6304762" cy="416190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8380952" cy="45428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63" y="1649305"/>
            <a:ext cx="7968497" cy="5124463"/>
          </a:xfrm>
          <a:prstGeom prst="rect">
            <a:avLst/>
          </a:prstGeom>
        </p:spPr>
      </p:pic>
      <p:sp>
        <p:nvSpPr>
          <p:cNvPr id="14" name="Arrow: Right 13"/>
          <p:cNvSpPr/>
          <p:nvPr/>
        </p:nvSpPr>
        <p:spPr bwMode="auto">
          <a:xfrm rot="5400000">
            <a:off x="6807031" y="2491357"/>
            <a:ext cx="1138687" cy="154625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CA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800" y="3138013"/>
            <a:ext cx="1619476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016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Dependencies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Number of times a dependency is called</a:t>
            </a:r>
          </a:p>
          <a:p>
            <a:r>
              <a:rPr lang="en-CA" sz="2800" dirty="0"/>
              <a:t>Dependencies performance</a:t>
            </a:r>
          </a:p>
          <a:p>
            <a:r>
              <a:rPr lang="en-CA" sz="2800" dirty="0"/>
              <a:t>Dependencies failures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260" y="460852"/>
            <a:ext cx="3782694" cy="597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2459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Custom Queries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You can access logged data and create your own queries and graphs</a:t>
            </a:r>
          </a:p>
          <a:p>
            <a:r>
              <a:rPr lang="en-CA" sz="2800" dirty="0"/>
              <a:t>You can share your queries</a:t>
            </a:r>
          </a:p>
          <a:p>
            <a:r>
              <a:rPr lang="en-CA" sz="2800" dirty="0"/>
              <a:t>You can add the graphs to your Azure dashboard…</a:t>
            </a:r>
          </a:p>
          <a:p>
            <a:endParaRPr lang="en-CA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597" y="2427255"/>
            <a:ext cx="4524375" cy="390525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9298784" y="2116025"/>
            <a:ext cx="648000" cy="506492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7048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21010</TotalTime>
  <Words>335</Words>
  <Application>Microsoft Office PowerPoint</Application>
  <PresentationFormat>Widescreen</PresentationFormat>
  <Paragraphs>54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App Insights</vt:lpstr>
      <vt:lpstr>What is App Insights ?</vt:lpstr>
      <vt:lpstr>How does it work ?</vt:lpstr>
      <vt:lpstr>What can it track?</vt:lpstr>
      <vt:lpstr>Examples </vt:lpstr>
      <vt:lpstr>Real Time Monitoring</vt:lpstr>
      <vt:lpstr>Application Map</vt:lpstr>
      <vt:lpstr>Dependencies</vt:lpstr>
      <vt:lpstr>Custom Queries</vt:lpstr>
      <vt:lpstr>Analytics</vt:lpstr>
      <vt:lpstr>Analytics</vt:lpstr>
      <vt:lpstr>Data sampling &amp; Configuration</vt:lpstr>
      <vt:lpstr>Let’s code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Stéphane Lapointe</cp:lastModifiedBy>
  <cp:revision>420</cp:revision>
  <cp:lastPrinted>2014-03-26T17:46:13Z</cp:lastPrinted>
  <dcterms:created xsi:type="dcterms:W3CDTF">2014-03-19T23:21:38Z</dcterms:created>
  <dcterms:modified xsi:type="dcterms:W3CDTF">2017-04-17T23:39:26Z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